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01" r:id="rId3"/>
    <p:sldId id="302" r:id="rId4"/>
    <p:sldId id="304" r:id="rId5"/>
    <p:sldId id="303" r:id="rId6"/>
    <p:sldId id="305" r:id="rId7"/>
    <p:sldId id="306" r:id="rId8"/>
    <p:sldId id="307" r:id="rId9"/>
    <p:sldId id="266" r:id="rId10"/>
    <p:sldId id="308" r:id="rId11"/>
    <p:sldId id="309" r:id="rId12"/>
    <p:sldId id="310" r:id="rId13"/>
    <p:sldId id="31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110" d="100"/>
          <a:sy n="110" d="100"/>
        </p:scale>
        <p:origin x="57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7/3/2020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3EB4-64E5-479C-9B94-3BC9D4AB619E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D06F-1BA3-4428-88F1-2AFB9C9AE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  <p:sldLayoutId id="2147483703" r:id="rId5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51CEBEB-5088-4E63-81A4-0DCEB5B45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626477"/>
            <a:ext cx="4986338" cy="3262311"/>
          </a:xfrm>
        </p:spPr>
        <p:txBody>
          <a:bodyPr/>
          <a:lstStyle/>
          <a:p>
            <a:r>
              <a:rPr lang="en-US" dirty="0"/>
              <a:t>Budweiser</a:t>
            </a:r>
            <a:br>
              <a:rPr lang="en-US" dirty="0"/>
            </a:br>
            <a:r>
              <a:rPr lang="en-US" sz="3600" dirty="0"/>
              <a:t>Insights &amp; Analytics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965510"/>
            <a:ext cx="4986338" cy="1938401"/>
          </a:xfrm>
        </p:spPr>
        <p:txBody>
          <a:bodyPr/>
          <a:lstStyle/>
          <a:p>
            <a:r>
              <a:rPr lang="en-US" dirty="0"/>
              <a:t>Insights into Consumers and Breweries sparking innovation and uncovering promising marketing opportunities</a:t>
            </a:r>
          </a:p>
          <a:p>
            <a:endParaRPr lang="en-US" dirty="0"/>
          </a:p>
          <a:p>
            <a:r>
              <a:rPr lang="en-US" i="1" dirty="0"/>
              <a:t>By 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on Consumer Demand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Insights from Beer Analysis: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ABV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people prefer Higher IBU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Higher ABVs are more likely to be Higher IBU. 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 is one component of IBU it is by no means an absolute predictor - ABV can only account for about 44% of the difference.</a:t>
            </a:r>
          </a:p>
          <a:p>
            <a:pPr marL="457200" lvl="1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Example: A beer with 8% ABV has more than 80% chance of 65 IBU or greater.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A5A28-E3A5-4CED-94A0-B3787B0E8946}"/>
              </a:ext>
            </a:extLst>
          </p:cNvPr>
          <p:cNvSpPr txBox="1"/>
          <p:nvPr/>
        </p:nvSpPr>
        <p:spPr>
          <a:xfrm>
            <a:off x="6962229" y="2804120"/>
            <a:ext cx="345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Demand from Consumers are trending towards higher ABV and IBU content beers.</a:t>
            </a:r>
          </a:p>
        </p:txBody>
      </p:sp>
    </p:spTree>
    <p:extLst>
      <p:ext uri="{BB962C8B-B14F-4D97-AF65-F5344CB8AC3E}">
        <p14:creationId xmlns:p14="http://schemas.microsoft.com/office/powerpoint/2010/main" val="3001055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Beer Style Consumption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Style and Consumption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IPA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6.3 to 7.5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50 to 70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LEAST Popular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American Pale Lager (Budweiser)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ABV: 4.1 to 5.1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IBU: 30 to 45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4CF2F59-60B9-445D-92A6-30BFD13A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66976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4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Consumer demands are trending towards Higher ABV and IBU beers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confirmed  by the popularity of American IPA beer Style</a:t>
            </a:r>
          </a:p>
          <a:p>
            <a:pPr marL="0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Budweiser produces the American Pale Lager – the least popular of the top beer styles.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 OPPORTUNITY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an American IPA style beer.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launch the new beer in DC, DE, ND and SD.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These states have the highest consumption and lowest access to American IPAs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C832F6-EFD9-4F19-844B-9C54A03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509138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B89F6E-D297-432D-820B-6639C2566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16" y="276825"/>
            <a:ext cx="2940497" cy="2660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1649B-967F-4F15-93BB-8A742D1C7C2D}"/>
              </a:ext>
            </a:extLst>
          </p:cNvPr>
          <p:cNvSpPr txBox="1"/>
          <p:nvPr/>
        </p:nvSpPr>
        <p:spPr>
          <a:xfrm>
            <a:off x="4189445" y="1997839"/>
            <a:ext cx="3993502" cy="286232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 idea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Create an American IPA Style Beer with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ABV: 7.6</a:t>
            </a:r>
          </a:p>
          <a:p>
            <a:pPr lvl="1"/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IBU: 76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Name the beer The Independence IPA</a:t>
            </a: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launch in Delaware with Washington crossing the Delaware with a beer in his hand</a:t>
            </a:r>
          </a:p>
          <a:p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Budweiser’s tribute to 1776</a:t>
            </a:r>
          </a:p>
        </p:txBody>
      </p:sp>
    </p:spTree>
    <p:extLst>
      <p:ext uri="{BB962C8B-B14F-4D97-AF65-F5344CB8AC3E}">
        <p14:creationId xmlns:p14="http://schemas.microsoft.com/office/powerpoint/2010/main" val="303338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Breweries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Count of Breweries in United States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DC (1),  ND (1),   SD (1),  WV(1)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(7),  AR (7),  GA (7)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number of breweries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 (47),  CA (39),  MI (32)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E60A61-9A31-49F8-BEB3-BB7C3F988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80" y="1770794"/>
            <a:ext cx="6341016" cy="3913312"/>
          </a:xfrm>
          <a:prstGeom prst="rect">
            <a:avLst/>
          </a:prstGeo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40066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Alcohol content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(nonalcoholic)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alcohol content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alcoholic content </a:t>
            </a:r>
            <a:b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(any higher and we start running into issues with state laws - Ohio cuts at 12, most cut at 14…)</a:t>
            </a:r>
          </a:p>
          <a:p>
            <a:pPr marL="0" indent="0">
              <a:buNone/>
            </a:pPr>
            <a:endParaRPr lang="en-US" sz="20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ABV to low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05A3E9-50CB-4CE0-9464-0A66248E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450975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5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Alcohol content (ABV)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ABV Content</a:t>
            </a: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 (4%), NJ (4.6%), WY (5%)</a:t>
            </a:r>
          </a:p>
          <a:p>
            <a:pPr marL="0" indent="0">
              <a:buNone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MN (5.6%),  OR (5.6%),  PA (5.6%)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ABV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(7.45%),  KY (6.5%),  DC (6.25%)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hart Placeholder 8">
            <a:extLst>
              <a:ext uri="{FF2B5EF4-FFF2-40B4-BE49-F238E27FC236}">
                <a16:creationId xmlns:a16="http://schemas.microsoft.com/office/drawing/2014/main" id="{02FED609-43E1-4728-AA25-F5E741D814CF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225295" y="1450975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07300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IBU ranges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0 % – Lowest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5.6% - Median IBU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12.8% - Highest IBU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Insight: More people prefer higher IBU to low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4D2BC3-19EF-493A-97ED-C6476329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31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3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Beer - ABV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Analyzing the consumer preference for Taste / Bitterness (IBU) by State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 (20),  KS (22),   WI(26)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Median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 (35),  NH (35),  NY (35)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Highest IBU Consumption</a:t>
            </a:r>
          </a:p>
          <a:p>
            <a:pPr marL="457200" lvl="1" indent="0">
              <a:buNone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(61),  WV (58),  DC (57)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25BAE2F9-0D3F-4340-95B5-083211C9111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137566" y="1669513"/>
            <a:ext cx="6666667" cy="4114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88907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(Bitterness) VS. ABV (Alcohol)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 –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higher the alcohol content (ABV) the more bitter the beer (IBU)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hart Placeholder 6">
            <a:extLst>
              <a:ext uri="{FF2B5EF4-FFF2-40B4-BE49-F238E27FC236}">
                <a16:creationId xmlns:a16="http://schemas.microsoft.com/office/drawing/2014/main" id="{C324B484-23EB-4A77-A7A2-33B263C33735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5062954" y="1659988"/>
            <a:ext cx="6666667" cy="4114286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13689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 of IBU / ABV – between IPAs and other 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2596E-DB09-43F7-A053-18CEB2DDE6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there an apparent relationship between the bitterness of the beer and its alcoholic content – specifically between IPAs and other ALEs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is a relationship between ABV and IBU, of an IPA vs other Ales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Generally IPAs are higher in ABV and IBU than Ales.</a:t>
            </a: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5283F2-8590-4765-AB8F-2CFFFE0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072" y="1765596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9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Opportunities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Qualitative and quantitative analytical research reveal insights into Market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341885-68CC-4D23-93B8-63DC53A242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2" name="Picture Placeholder 5">
            <a:extLst>
              <a:ext uri="{FF2B5EF4-FFF2-40B4-BE49-F238E27FC236}">
                <a16:creationId xmlns:a16="http://schemas.microsoft.com/office/drawing/2014/main" id="{758F296D-7E0E-4AA0-A5F0-800DC674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7601" y="1016000"/>
            <a:ext cx="5138058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705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Budweiser Insights &amp; Analytics</vt:lpstr>
      <vt:lpstr>Analysis of Breweries</vt:lpstr>
      <vt:lpstr>Analysis of Beer - ABV</vt:lpstr>
      <vt:lpstr>Analysis of Beer - ABV</vt:lpstr>
      <vt:lpstr>Analysis of Beer - ABV</vt:lpstr>
      <vt:lpstr>Analysis of Beer - ABV</vt:lpstr>
      <vt:lpstr>Analysis of IBU (Bitterness) VS. ABV (Alcohol)</vt:lpstr>
      <vt:lpstr>Analysis of IBU / ABV – between IPAs and other Ales</vt:lpstr>
      <vt:lpstr>Market Opportunities</vt:lpstr>
      <vt:lpstr>Insights on Consumer Demand</vt:lpstr>
      <vt:lpstr>Beer Style Consumption</vt:lpstr>
      <vt:lpstr>Market Opportunity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2020-06-27T17:30:32Z</dcterms:created>
  <dcterms:modified xsi:type="dcterms:W3CDTF">2020-07-03T18:43:00Z</dcterms:modified>
</cp:coreProperties>
</file>

<file path=docProps/thumbnail.jpeg>
</file>